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 ExtraBold" panose="020B0604020202020204" charset="0"/>
      <p:bold r:id="rId16"/>
      <p:boldItalic r:id="rId17"/>
    </p:embeddedFont>
    <p:embeddedFont>
      <p:font typeface="Poppi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fLOf8nR1i3xMNYjRL93UMCRlN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7c5caea859_0_26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g37c5caea85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7c5caea85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g37c5caea859_0_22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37c5caea859_0_22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7c5caea85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37c5caea859_0_23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37c5caea859_0_23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c5caea85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37c5caea859_0_24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7c5caea859_0_241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7d89f267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387d89f2679_0_1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87d89f2679_0_14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c5caea85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7c5caea859_0_32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7c5caea859_0_323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c5caea85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0050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37c5caea859_0_24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40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7c5caea859_0_249:notes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69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640" y="-126720"/>
            <a:ext cx="1996560" cy="942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6"/>
          <p:cNvCxnSpPr/>
          <p:nvPr/>
        </p:nvCxnSpPr>
        <p:spPr>
          <a:xfrm>
            <a:off x="0" y="656280"/>
            <a:ext cx="12194280" cy="2520"/>
          </a:xfrm>
          <a:prstGeom prst="straightConnector1">
            <a:avLst/>
          </a:prstGeom>
          <a:noFill/>
          <a:ln w="9525" cap="flat" cmpd="sng">
            <a:solidFill>
              <a:srgbClr val="EF33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ureka.ai/es/?utm_source=google&amp;utm_medium=lote&amp;utm_campaign=max-spanish101&amp;utm_content=spanish&amp;utm_source=google&amp;utm_medium=lote&amp;utm_campaign=max-spanish101&amp;utm_content=spanish&amp;gad_source=1&amp;gad_campaignid=22203888405&amp;gbraid=0AAAAA-yghRkPEmwfc5DNqac6XH-E24cv8&amp;gclid=Cj0KCQjwovPGBhDxARIsAFhgkwReDKbkyGuTf8Gpd9vNUFJ7QqoiwHYBItOl4MfPzanKg_UCxYHCayEaAj9BEALw_wcB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thispersondoesnotexis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tracing-thoughts-language-mode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research/tracing-thoughts-language-mode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thebridge_tech/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hyperlink" Target="https://twitter.com/thebridge_tech?s=21&amp;t=Zjh8pb9n2eHLs3zdfEUMi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school/the-bridge-digital-talent-accelerator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hyperlink" Target="https://www.facebook.com/thebridgedigitaltalentaccelerator" TargetMode="External"/><Relationship Id="rId4" Type="http://schemas.openxmlformats.org/officeDocument/2006/relationships/image" Target="../media/image17.jp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/>
          <p:nvPr/>
        </p:nvSpPr>
        <p:spPr>
          <a:xfrm>
            <a:off x="6008400" y="2931840"/>
            <a:ext cx="4249440" cy="23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FEFE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Introduction to AI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en-US" sz="3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40" y="437760"/>
            <a:ext cx="4686120" cy="221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37c5caea859_0_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37c5caea859_0_266"/>
          <p:cNvSpPr/>
          <p:nvPr/>
        </p:nvSpPr>
        <p:spPr>
          <a:xfrm>
            <a:off x="544680" y="862920"/>
            <a:ext cx="4735200" cy="5165400"/>
          </a:xfrm>
          <a:prstGeom prst="rect">
            <a:avLst/>
          </a:prstGeom>
          <a:solidFill>
            <a:srgbClr val="EF334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g37c5caea859_0_266"/>
          <p:cNvSpPr/>
          <p:nvPr/>
        </p:nvSpPr>
        <p:spPr>
          <a:xfrm>
            <a:off x="1017360" y="1380960"/>
            <a:ext cx="42624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Generative models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37c5caea859_0_266"/>
          <p:cNvSpPr/>
          <p:nvPr/>
        </p:nvSpPr>
        <p:spPr>
          <a:xfrm>
            <a:off x="2745360" y="1177920"/>
            <a:ext cx="21615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7c5caea859_0_224"/>
          <p:cNvSpPr txBox="1"/>
          <p:nvPr/>
        </p:nvSpPr>
        <p:spPr>
          <a:xfrm>
            <a:off x="4190975" y="1549700"/>
            <a:ext cx="73953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Los </a:t>
            </a:r>
            <a:r>
              <a:rPr lang="en-US" b="1" dirty="0" err="1">
                <a:solidFill>
                  <a:schemeClr val="dk1"/>
                </a:solidFill>
              </a:rPr>
              <a:t>modelos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generativos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tienen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objetivo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crear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muestras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distintos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tipos</a:t>
            </a:r>
            <a:r>
              <a:rPr lang="en-US" dirty="0">
                <a:solidFill>
                  <a:schemeClr val="dk1"/>
                </a:solidFill>
              </a:rPr>
              <a:t> de </a:t>
            </a:r>
            <a:r>
              <a:rPr lang="en-US" dirty="0" err="1">
                <a:solidFill>
                  <a:schemeClr val="dk1"/>
                </a:solidFill>
              </a:rPr>
              <a:t>datos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imágenes</a:t>
            </a:r>
            <a:r>
              <a:rPr lang="en-US" dirty="0">
                <a:solidFill>
                  <a:schemeClr val="dk1"/>
                </a:solidFill>
              </a:rPr>
              <a:t>, audio o </a:t>
            </a:r>
            <a:r>
              <a:rPr lang="en-US" dirty="0" err="1">
                <a:solidFill>
                  <a:schemeClr val="dk1"/>
                </a:solidFill>
              </a:rPr>
              <a:t>texto</a:t>
            </a:r>
            <a:r>
              <a:rPr lang="en-US" dirty="0">
                <a:solidFill>
                  <a:schemeClr val="dk1"/>
                </a:solidFill>
              </a:rPr>
              <a:t>) que </a:t>
            </a:r>
            <a:r>
              <a:rPr lang="en-US" dirty="0" err="1">
                <a:solidFill>
                  <a:schemeClr val="dk1"/>
                </a:solidFill>
              </a:rPr>
              <a:t>parezcan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reales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aunque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realidad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completamente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artificiales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</a:t>
            </a:r>
            <a:r>
              <a:rPr lang="en-US" dirty="0" err="1">
                <a:solidFill>
                  <a:schemeClr val="dk1"/>
                </a:solidFill>
              </a:rPr>
              <a:t>diferencia</a:t>
            </a:r>
            <a:r>
              <a:rPr lang="en-US" dirty="0">
                <a:solidFill>
                  <a:schemeClr val="dk1"/>
                </a:solidFill>
              </a:rPr>
              <a:t> de la </a:t>
            </a:r>
            <a:r>
              <a:rPr lang="en-US" dirty="0" err="1">
                <a:solidFill>
                  <a:schemeClr val="dk1"/>
                </a:solidFill>
              </a:rPr>
              <a:t>programación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tradicional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donde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definen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explícitamente</a:t>
            </a:r>
            <a:r>
              <a:rPr lang="en-US" dirty="0">
                <a:solidFill>
                  <a:schemeClr val="dk1"/>
                </a:solidFill>
              </a:rPr>
              <a:t> las </a:t>
            </a:r>
            <a:r>
              <a:rPr lang="en-US" dirty="0" err="1">
                <a:solidFill>
                  <a:schemeClr val="dk1"/>
                </a:solidFill>
              </a:rPr>
              <a:t>reglas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caso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no </a:t>
            </a:r>
            <a:r>
              <a:rPr lang="en-US" b="1" dirty="0" err="1">
                <a:solidFill>
                  <a:schemeClr val="dk1"/>
                </a:solidFill>
              </a:rPr>
              <a:t>sabemos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cómo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programar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directamente</a:t>
            </a:r>
            <a:r>
              <a:rPr lang="en-US" b="1" dirty="0">
                <a:solidFill>
                  <a:schemeClr val="dk1"/>
                </a:solidFill>
              </a:rPr>
              <a:t> la </a:t>
            </a:r>
            <a:r>
              <a:rPr lang="en-US" b="1" dirty="0" err="1">
                <a:solidFill>
                  <a:schemeClr val="dk1"/>
                </a:solidFill>
              </a:rPr>
              <a:t>generación</a:t>
            </a:r>
            <a:r>
              <a:rPr lang="en-US" dirty="0">
                <a:solidFill>
                  <a:schemeClr val="dk1"/>
                </a:solidFill>
              </a:rPr>
              <a:t>. Lo que </a:t>
            </a:r>
            <a:r>
              <a:rPr lang="en-US" dirty="0" err="1">
                <a:solidFill>
                  <a:schemeClr val="dk1"/>
                </a:solidFill>
              </a:rPr>
              <a:t>hacemos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mostrar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ejemplos</a:t>
            </a:r>
            <a:r>
              <a:rPr lang="en-US" dirty="0">
                <a:solidFill>
                  <a:schemeClr val="dk1"/>
                </a:solidFill>
              </a:rPr>
              <a:t> al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y </a:t>
            </a:r>
            <a:r>
              <a:rPr lang="en-US" dirty="0" err="1">
                <a:solidFill>
                  <a:schemeClr val="dk1"/>
                </a:solidFill>
              </a:rPr>
              <a:t>permitirle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aprender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patrones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Así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por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ejemplo</a:t>
            </a:r>
            <a:r>
              <a:rPr lang="en-US" dirty="0">
                <a:solidFill>
                  <a:schemeClr val="dk1"/>
                </a:solidFill>
              </a:rPr>
              <a:t>, un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puede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aprender</a:t>
            </a:r>
            <a:r>
              <a:rPr lang="en-US" dirty="0">
                <a:solidFill>
                  <a:schemeClr val="dk1"/>
                </a:solidFill>
              </a:rPr>
              <a:t> no </a:t>
            </a:r>
            <a:r>
              <a:rPr lang="en-US" dirty="0" err="1">
                <a:solidFill>
                  <a:schemeClr val="dk1"/>
                </a:solidFill>
              </a:rPr>
              <a:t>sólo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cómo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ve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ardilla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sino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incluso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cómo</a:t>
            </a:r>
            <a:r>
              <a:rPr lang="en-US" b="1" dirty="0">
                <a:solidFill>
                  <a:schemeClr val="dk1"/>
                </a:solidFill>
              </a:rPr>
              <a:t> se </a:t>
            </a:r>
            <a:r>
              <a:rPr lang="en-US" b="1" dirty="0" err="1">
                <a:solidFill>
                  <a:schemeClr val="dk1"/>
                </a:solidFill>
              </a:rPr>
              <a:t>vería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fuera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pintada</a:t>
            </a:r>
            <a:r>
              <a:rPr lang="en-US" b="1" dirty="0">
                <a:solidFill>
                  <a:schemeClr val="dk1"/>
                </a:solidFill>
              </a:rPr>
              <a:t> al </a:t>
            </a:r>
            <a:r>
              <a:rPr lang="en-US" b="1" dirty="0" err="1">
                <a:solidFill>
                  <a:schemeClr val="dk1"/>
                </a:solidFill>
              </a:rPr>
              <a:t>estilo</a:t>
            </a:r>
            <a:r>
              <a:rPr lang="en-US" b="1" dirty="0">
                <a:solidFill>
                  <a:schemeClr val="dk1"/>
                </a:solidFill>
              </a:rPr>
              <a:t> de Picasso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37;g37c5caea859_0_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900" y="979371"/>
            <a:ext cx="2389425" cy="23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37c5caea859_0_224"/>
          <p:cNvSpPr txBox="1"/>
          <p:nvPr/>
        </p:nvSpPr>
        <p:spPr>
          <a:xfrm>
            <a:off x="517275" y="3516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https://thispersondoesnotexist.com/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g37c5caea859_0_2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900" y="4306900"/>
            <a:ext cx="2099110" cy="20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37c5caea859_0_22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IA GENERATIVA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37c5caea859_0_224"/>
          <p:cNvSpPr txBox="1"/>
          <p:nvPr/>
        </p:nvSpPr>
        <p:spPr>
          <a:xfrm>
            <a:off x="4073775" y="1055075"/>
            <a:ext cx="52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b="1"/>
              <a:t>Introducción a los modelos generativos</a:t>
            </a:r>
            <a:endParaRPr sz="1800" b="1"/>
          </a:p>
        </p:txBody>
      </p:sp>
      <p:pic>
        <p:nvPicPr>
          <p:cNvPr id="42" name="Google Shape;42;g37c5caea859_0_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264" y="4423225"/>
            <a:ext cx="3710186" cy="20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g37c5caea859_0_2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2648" y="4423225"/>
            <a:ext cx="3507510" cy="20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7c5caea859_0_224"/>
          <p:cNvSpPr txBox="1"/>
          <p:nvPr/>
        </p:nvSpPr>
        <p:spPr>
          <a:xfrm>
            <a:off x="517275" y="3827650"/>
            <a:ext cx="40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Musica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g37c5caea859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325" y="2394300"/>
            <a:ext cx="8078100" cy="37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37c5caea859_0_234"/>
          <p:cNvSpPr txBox="1"/>
          <p:nvPr/>
        </p:nvSpPr>
        <p:spPr>
          <a:xfrm>
            <a:off x="448175" y="982200"/>
            <a:ext cx="11477700" cy="112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Existen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diferentes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arquitecturas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diseñadas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para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tareas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específicas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.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Dependiendo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del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tipo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muestra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que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deseemos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generar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texto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imagen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, audio, etc.),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selección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arquitectura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adecuada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fundamental. Nos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vamos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centrar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la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generación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 de </a:t>
            </a:r>
            <a:r>
              <a:rPr lang="en-US" sz="1700" dirty="0" err="1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texto</a:t>
            </a:r>
            <a:r>
              <a:rPr lang="en-US" sz="1700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sz="140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sp>
        <p:nvSpPr>
          <p:cNvPr id="52" name="Google Shape;52;g37c5caea859_0_23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IA GENERATIVA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7c5caea859_0_234"/>
          <p:cNvSpPr/>
          <p:nvPr/>
        </p:nvSpPr>
        <p:spPr>
          <a:xfrm>
            <a:off x="2745150" y="5001725"/>
            <a:ext cx="2276100" cy="11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c5caea859_0_241"/>
          <p:cNvSpPr txBox="1"/>
          <p:nvPr/>
        </p:nvSpPr>
        <p:spPr>
          <a:xfrm>
            <a:off x="736550" y="1686850"/>
            <a:ext cx="5173800" cy="38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Son </a:t>
            </a:r>
            <a:r>
              <a:rPr lang="en-US" sz="1500" dirty="0" err="1">
                <a:solidFill>
                  <a:schemeClr val="dk1"/>
                </a:solidFill>
              </a:rPr>
              <a:t>modelos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inteligencia</a:t>
            </a:r>
            <a:r>
              <a:rPr lang="en-US" sz="1500" dirty="0">
                <a:solidFill>
                  <a:schemeClr val="dk1"/>
                </a:solidFill>
              </a:rPr>
              <a:t> artificial </a:t>
            </a:r>
            <a:r>
              <a:rPr lang="en-US" sz="1500" dirty="0" err="1">
                <a:solidFill>
                  <a:schemeClr val="dk1"/>
                </a:solidFill>
              </a:rPr>
              <a:t>diseñados</a:t>
            </a:r>
            <a:r>
              <a:rPr lang="en-US" sz="1500" dirty="0">
                <a:solidFill>
                  <a:schemeClr val="dk1"/>
                </a:solidFill>
              </a:rPr>
              <a:t> para </a:t>
            </a:r>
            <a:r>
              <a:rPr lang="en-US" sz="1500" b="1" dirty="0" err="1">
                <a:solidFill>
                  <a:schemeClr val="dk1"/>
                </a:solidFill>
              </a:rPr>
              <a:t>entender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generar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lenguaje</a:t>
            </a:r>
            <a:r>
              <a:rPr lang="en-US" sz="1500" b="1" dirty="0">
                <a:solidFill>
                  <a:schemeClr val="dk1"/>
                </a:solidFill>
              </a:rPr>
              <a:t> natural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Aprenden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patrones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relaciones</a:t>
            </a:r>
            <a:r>
              <a:rPr lang="en-US" sz="1500" dirty="0">
                <a:solidFill>
                  <a:schemeClr val="dk1"/>
                </a:solidFill>
              </a:rPr>
              <a:t> y </a:t>
            </a:r>
            <a:r>
              <a:rPr lang="en-US" sz="1500" dirty="0" err="1">
                <a:solidFill>
                  <a:schemeClr val="dk1"/>
                </a:solidFill>
              </a:rPr>
              <a:t>significados</a:t>
            </a:r>
            <a:r>
              <a:rPr lang="en-US" sz="1500" dirty="0">
                <a:solidFill>
                  <a:schemeClr val="dk1"/>
                </a:solidFill>
              </a:rPr>
              <a:t> a </a:t>
            </a:r>
            <a:r>
              <a:rPr lang="en-US" sz="1500" dirty="0" err="1">
                <a:solidFill>
                  <a:schemeClr val="dk1"/>
                </a:solidFill>
              </a:rPr>
              <a:t>partir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grandes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cantidades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texto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Usan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embeddings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representaciones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internas</a:t>
            </a:r>
            <a:r>
              <a:rPr lang="en-US" sz="1500" dirty="0">
                <a:solidFill>
                  <a:schemeClr val="dk1"/>
                </a:solidFill>
              </a:rPr>
              <a:t> que </a:t>
            </a:r>
            <a:r>
              <a:rPr lang="en-US" sz="1500" dirty="0" err="1">
                <a:solidFill>
                  <a:schemeClr val="dk1"/>
                </a:solidFill>
              </a:rPr>
              <a:t>capturan</a:t>
            </a:r>
            <a:r>
              <a:rPr lang="en-US" sz="1500" dirty="0">
                <a:solidFill>
                  <a:schemeClr val="dk1"/>
                </a:solidFill>
              </a:rPr>
              <a:t> similitudes entre palabras y </a:t>
            </a:r>
            <a:r>
              <a:rPr lang="en-US" sz="1500" dirty="0" err="1">
                <a:solidFill>
                  <a:schemeClr val="dk1"/>
                </a:solidFill>
              </a:rPr>
              <a:t>conceptos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No </a:t>
            </a:r>
            <a:r>
              <a:rPr lang="en-US" sz="1500" dirty="0" err="1">
                <a:solidFill>
                  <a:schemeClr val="dk1"/>
                </a:solidFill>
              </a:rPr>
              <a:t>razonan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como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humanos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pero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pueden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manipular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información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generar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respuestas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coherentes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manera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sorprendentemente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útil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0" name="Google Shape;60;g37c5caea859_0_241"/>
          <p:cNvSpPr txBox="1"/>
          <p:nvPr/>
        </p:nvSpPr>
        <p:spPr>
          <a:xfrm>
            <a:off x="3418525" y="6026275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https://www.anthropic.com/research/tracing-thoughts-language-model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7c5caea859_0_241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g37c5caea859_0_2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4450" y="1103925"/>
            <a:ext cx="4811549" cy="21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7c5caea859_0_241"/>
          <p:cNvSpPr txBox="1"/>
          <p:nvPr/>
        </p:nvSpPr>
        <p:spPr>
          <a:xfrm>
            <a:off x="457950" y="105507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2. Large Language Modelos (LLMs)</a:t>
            </a:r>
            <a:endParaRPr sz="1800" b="1"/>
          </a:p>
        </p:txBody>
      </p:sp>
      <p:pic>
        <p:nvPicPr>
          <p:cNvPr id="64" name="Google Shape;64;g37c5caea859_0_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525" y="3481650"/>
            <a:ext cx="4429400" cy="21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7d89f2679_0_14"/>
          <p:cNvSpPr txBox="1"/>
          <p:nvPr/>
        </p:nvSpPr>
        <p:spPr>
          <a:xfrm>
            <a:off x="479562" y="1337171"/>
            <a:ext cx="11096100" cy="2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Un </a:t>
            </a:r>
            <a:r>
              <a:rPr lang="en-US" b="1" dirty="0">
                <a:solidFill>
                  <a:schemeClr val="dk1"/>
                </a:solidFill>
              </a:rPr>
              <a:t>embedding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representación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matemática</a:t>
            </a:r>
            <a:r>
              <a:rPr lang="en-US" b="1" dirty="0">
                <a:solidFill>
                  <a:schemeClr val="dk1"/>
                </a:solidFill>
              </a:rPr>
              <a:t> de un </a:t>
            </a:r>
            <a:r>
              <a:rPr lang="en-US" b="1" dirty="0" err="1">
                <a:solidFill>
                  <a:schemeClr val="dk1"/>
                </a:solidFill>
              </a:rPr>
              <a:t>objeto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normalmente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forma de </a:t>
            </a:r>
            <a:r>
              <a:rPr lang="en-US" b="1" dirty="0">
                <a:solidFill>
                  <a:schemeClr val="dk1"/>
                </a:solidFill>
              </a:rPr>
              <a:t>vector de </a:t>
            </a:r>
            <a:r>
              <a:rPr lang="en-US" b="1" dirty="0" err="1">
                <a:solidFill>
                  <a:schemeClr val="dk1"/>
                </a:solidFill>
              </a:rPr>
              <a:t>números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el </a:t>
            </a:r>
            <a:r>
              <a:rPr lang="en-US" dirty="0" err="1">
                <a:solidFill>
                  <a:schemeClr val="dk1"/>
                </a:solidFill>
              </a:rPr>
              <a:t>contexto</a:t>
            </a:r>
            <a:r>
              <a:rPr lang="en-US" dirty="0">
                <a:solidFill>
                  <a:schemeClr val="dk1"/>
                </a:solidFill>
              </a:rPr>
              <a:t> de IA y LLMs: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Cada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palabra, </a:t>
            </a:r>
            <a:r>
              <a:rPr lang="en-US" b="1" dirty="0" err="1">
                <a:solidFill>
                  <a:schemeClr val="dk1"/>
                </a:solidFill>
              </a:rPr>
              <a:t>frase</a:t>
            </a:r>
            <a:r>
              <a:rPr lang="en-US" b="1" dirty="0">
                <a:solidFill>
                  <a:schemeClr val="dk1"/>
                </a:solidFill>
              </a:rPr>
              <a:t> o </a:t>
            </a:r>
            <a:r>
              <a:rPr lang="en-US" b="1" dirty="0" err="1">
                <a:solidFill>
                  <a:schemeClr val="dk1"/>
                </a:solidFill>
              </a:rPr>
              <a:t>concepto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convierte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un </a:t>
            </a:r>
            <a:r>
              <a:rPr lang="en-US" b="1" dirty="0">
                <a:solidFill>
                  <a:schemeClr val="dk1"/>
                </a:solidFill>
              </a:rPr>
              <a:t>vector </a:t>
            </a:r>
            <a:r>
              <a:rPr lang="en-US" b="1" dirty="0" err="1">
                <a:solidFill>
                  <a:schemeClr val="dk1"/>
                </a:solidFill>
              </a:rPr>
              <a:t>en</a:t>
            </a:r>
            <a:r>
              <a:rPr lang="en-US" b="1" dirty="0">
                <a:solidFill>
                  <a:schemeClr val="dk1"/>
                </a:solidFill>
              </a:rPr>
              <a:t> un </a:t>
            </a:r>
            <a:r>
              <a:rPr lang="en-US" b="1" dirty="0" err="1">
                <a:solidFill>
                  <a:schemeClr val="dk1"/>
                </a:solidFill>
              </a:rPr>
              <a:t>espacio</a:t>
            </a:r>
            <a:r>
              <a:rPr lang="en-US" b="1" dirty="0">
                <a:solidFill>
                  <a:schemeClr val="dk1"/>
                </a:solidFill>
              </a:rPr>
              <a:t> multidimensional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La </a:t>
            </a:r>
            <a:r>
              <a:rPr lang="en-US" dirty="0" err="1">
                <a:solidFill>
                  <a:schemeClr val="dk1"/>
                </a:solidFill>
              </a:rPr>
              <a:t>posición</a:t>
            </a:r>
            <a:r>
              <a:rPr lang="en-US" dirty="0">
                <a:solidFill>
                  <a:schemeClr val="dk1"/>
                </a:solidFill>
              </a:rPr>
              <a:t> de ese vector </a:t>
            </a:r>
            <a:r>
              <a:rPr lang="en-US" dirty="0" err="1">
                <a:solidFill>
                  <a:schemeClr val="dk1"/>
                </a:solidFill>
              </a:rPr>
              <a:t>refleja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su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significado</a:t>
            </a:r>
            <a:r>
              <a:rPr lang="en-US" b="1" dirty="0">
                <a:solidFill>
                  <a:schemeClr val="dk1"/>
                </a:solidFill>
              </a:rPr>
              <a:t> y </a:t>
            </a:r>
            <a:r>
              <a:rPr lang="en-US" b="1" dirty="0" err="1">
                <a:solidFill>
                  <a:schemeClr val="dk1"/>
                </a:solidFill>
              </a:rPr>
              <a:t>relaciones</a:t>
            </a:r>
            <a:r>
              <a:rPr lang="en-US" dirty="0">
                <a:solidFill>
                  <a:schemeClr val="dk1"/>
                </a:solidFill>
              </a:rPr>
              <a:t> con </a:t>
            </a:r>
            <a:r>
              <a:rPr lang="en-US" dirty="0" err="1">
                <a:solidFill>
                  <a:schemeClr val="dk1"/>
                </a:solidFill>
              </a:rPr>
              <a:t>otros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vectores</a:t>
            </a:r>
            <a:r>
              <a:rPr lang="en-US" dirty="0">
                <a:solidFill>
                  <a:schemeClr val="dk1"/>
                </a:solidFill>
              </a:rPr>
              <a:t>.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Vectores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similares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están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cerca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en</a:t>
            </a:r>
            <a:r>
              <a:rPr lang="en-US" dirty="0">
                <a:solidFill>
                  <a:schemeClr val="dk1"/>
                </a:solidFill>
              </a:rPr>
              <a:t> ese </a:t>
            </a:r>
            <a:r>
              <a:rPr lang="en-US" dirty="0" err="1">
                <a:solidFill>
                  <a:schemeClr val="dk1"/>
                </a:solidFill>
              </a:rPr>
              <a:t>espacio</a:t>
            </a:r>
            <a:r>
              <a:rPr lang="en-US" dirty="0">
                <a:solidFill>
                  <a:schemeClr val="dk1"/>
                </a:solidFill>
              </a:rPr>
              <a:t>, lo que </a:t>
            </a:r>
            <a:r>
              <a:rPr lang="en-US" dirty="0" err="1">
                <a:solidFill>
                  <a:schemeClr val="dk1"/>
                </a:solidFill>
              </a:rPr>
              <a:t>permite</a:t>
            </a:r>
            <a:r>
              <a:rPr lang="en-US" dirty="0">
                <a:solidFill>
                  <a:schemeClr val="dk1"/>
                </a:solidFill>
              </a:rPr>
              <a:t> al </a:t>
            </a: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“</a:t>
            </a:r>
            <a:r>
              <a:rPr lang="en-US" dirty="0" err="1">
                <a:solidFill>
                  <a:schemeClr val="dk1"/>
                </a:solidFill>
              </a:rPr>
              <a:t>entender</a:t>
            </a:r>
            <a:r>
              <a:rPr lang="en-US" dirty="0">
                <a:solidFill>
                  <a:schemeClr val="dk1"/>
                </a:solidFill>
              </a:rPr>
              <a:t>” similitudes y </a:t>
            </a:r>
            <a:r>
              <a:rPr lang="en-US" dirty="0" err="1">
                <a:solidFill>
                  <a:schemeClr val="dk1"/>
                </a:solidFill>
              </a:rPr>
              <a:t>contextos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71" name="Google Shape;71;g387d89f2679_0_14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87d89f2679_0_14"/>
          <p:cNvSpPr txBox="1"/>
          <p:nvPr/>
        </p:nvSpPr>
        <p:spPr>
          <a:xfrm>
            <a:off x="438425" y="8694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2.1 Embeddings</a:t>
            </a:r>
            <a:endParaRPr sz="1800" b="1"/>
          </a:p>
        </p:txBody>
      </p:sp>
      <p:pic>
        <p:nvPicPr>
          <p:cNvPr id="73" name="Google Shape;73;g387d89f267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46" y="3878192"/>
            <a:ext cx="6893332" cy="240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5caea859_0_323"/>
          <p:cNvSpPr txBox="1"/>
          <p:nvPr/>
        </p:nvSpPr>
        <p:spPr>
          <a:xfrm>
            <a:off x="48150" y="6387750"/>
            <a:ext cx="60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https://www.anthropic.com/research/tracing-thoughts-language-model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7c5caea859_0_323"/>
          <p:cNvSpPr/>
          <p:nvPr/>
        </p:nvSpPr>
        <p:spPr>
          <a:xfrm>
            <a:off x="9688869" y="13942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37c5caea859_0_323"/>
          <p:cNvPicPr preferRelativeResize="0"/>
          <p:nvPr/>
        </p:nvPicPr>
        <p:blipFill rotWithShape="1">
          <a:blip r:embed="rId4">
            <a:alphaModFix/>
          </a:blip>
          <a:srcRect l="-710" t="-2070" r="709" b="2069"/>
          <a:stretch/>
        </p:blipFill>
        <p:spPr>
          <a:xfrm>
            <a:off x="1761100" y="1571750"/>
            <a:ext cx="8208123" cy="4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7c5caea859_0_323"/>
          <p:cNvSpPr txBox="1"/>
          <p:nvPr/>
        </p:nvSpPr>
        <p:spPr>
          <a:xfrm>
            <a:off x="4366850" y="937850"/>
            <a:ext cx="8059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¿Cómo un modelo resuelve una suma?</a:t>
            </a:r>
            <a:endParaRPr sz="1800" b="1"/>
          </a:p>
        </p:txBody>
      </p:sp>
      <p:sp>
        <p:nvSpPr>
          <p:cNvPr id="83" name="Google Shape;83;g37c5caea859_0_323"/>
          <p:cNvSpPr/>
          <p:nvPr/>
        </p:nvSpPr>
        <p:spPr>
          <a:xfrm rot="-3983753">
            <a:off x="3560616" y="1426517"/>
            <a:ext cx="77919" cy="5531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g37c5caea859_0_323"/>
          <p:cNvSpPr txBox="1"/>
          <p:nvPr/>
        </p:nvSpPr>
        <p:spPr>
          <a:xfrm>
            <a:off x="1878325" y="1191475"/>
            <a:ext cx="1746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El modelo identifica características de cada número</a:t>
            </a:r>
            <a:endParaRPr sz="1000"/>
          </a:p>
        </p:txBody>
      </p:sp>
      <p:sp>
        <p:nvSpPr>
          <p:cNvPr id="85" name="Google Shape;85;g37c5caea859_0_323"/>
          <p:cNvSpPr txBox="1"/>
          <p:nvPr/>
        </p:nvSpPr>
        <p:spPr>
          <a:xfrm>
            <a:off x="5861525" y="1695775"/>
            <a:ext cx="32043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 suma estará entre esos rangos</a:t>
            </a:r>
            <a:endParaRPr sz="1000"/>
          </a:p>
        </p:txBody>
      </p:sp>
      <p:sp>
        <p:nvSpPr>
          <p:cNvPr id="86" name="Google Shape;86;g37c5caea859_0_323"/>
          <p:cNvSpPr txBox="1"/>
          <p:nvPr/>
        </p:nvSpPr>
        <p:spPr>
          <a:xfrm>
            <a:off x="5392600" y="5773625"/>
            <a:ext cx="37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Este camino utiliza los dígitos exactos de las unidades para determinar la última cifra del resultado con precisión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c5caea859_0_249"/>
          <p:cNvSpPr txBox="1"/>
          <p:nvPr/>
        </p:nvSpPr>
        <p:spPr>
          <a:xfrm>
            <a:off x="457950" y="1893525"/>
            <a:ext cx="3899100" cy="382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smtClean="0">
                <a:solidFill>
                  <a:schemeClr val="dk1"/>
                </a:solidFill>
              </a:rPr>
              <a:t>Los </a:t>
            </a:r>
            <a:r>
              <a:rPr lang="en-US" sz="1500" b="1" dirty="0" smtClean="0">
                <a:solidFill>
                  <a:schemeClr val="dk1"/>
                </a:solidFill>
              </a:rPr>
              <a:t>Transformers</a:t>
            </a:r>
            <a:r>
              <a:rPr lang="en-US" sz="1500" dirty="0" smtClean="0">
                <a:solidFill>
                  <a:schemeClr val="dk1"/>
                </a:solidFill>
              </a:rPr>
              <a:t> </a:t>
            </a:r>
            <a:r>
              <a:rPr lang="en-US" sz="1500" dirty="0">
                <a:solidFill>
                  <a:schemeClr val="dk1"/>
                </a:solidFill>
              </a:rPr>
              <a:t>son </a:t>
            </a:r>
            <a:r>
              <a:rPr lang="en-US" sz="1500" dirty="0" err="1">
                <a:solidFill>
                  <a:schemeClr val="dk1"/>
                </a:solidFill>
              </a:rPr>
              <a:t>una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arquitectura</a:t>
            </a:r>
            <a:r>
              <a:rPr lang="en-US" sz="1500" dirty="0">
                <a:solidFill>
                  <a:schemeClr val="dk1"/>
                </a:solidFill>
              </a:rPr>
              <a:t> de </a:t>
            </a:r>
            <a:r>
              <a:rPr lang="en-US" sz="1500" dirty="0" err="1">
                <a:solidFill>
                  <a:schemeClr val="dk1"/>
                </a:solidFill>
              </a:rPr>
              <a:t>redes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neuronales</a:t>
            </a:r>
            <a:r>
              <a:rPr lang="en-US" sz="1500" dirty="0">
                <a:solidFill>
                  <a:schemeClr val="dk1"/>
                </a:solidFill>
              </a:rPr>
              <a:t> que se </a:t>
            </a:r>
            <a:r>
              <a:rPr lang="en-US" sz="1500" dirty="0" err="1">
                <a:solidFill>
                  <a:schemeClr val="dk1"/>
                </a:solidFill>
              </a:rPr>
              <a:t>basa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en</a:t>
            </a:r>
            <a:r>
              <a:rPr lang="en-US" sz="1500" dirty="0">
                <a:solidFill>
                  <a:schemeClr val="dk1"/>
                </a:solidFill>
              </a:rPr>
              <a:t> un </a:t>
            </a:r>
            <a:r>
              <a:rPr lang="en-US" sz="1500" b="1" dirty="0" err="1">
                <a:solidFill>
                  <a:schemeClr val="dk1"/>
                </a:solidFill>
              </a:rPr>
              <a:t>mecanismo</a:t>
            </a:r>
            <a:r>
              <a:rPr lang="en-US" sz="1500" b="1" dirty="0">
                <a:solidFill>
                  <a:schemeClr val="dk1"/>
                </a:solidFill>
              </a:rPr>
              <a:t> de </a:t>
            </a:r>
            <a:r>
              <a:rPr lang="en-US" sz="1500" b="1" dirty="0" err="1">
                <a:solidFill>
                  <a:schemeClr val="dk1"/>
                </a:solidFill>
              </a:rPr>
              <a:t>atención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>
                <a:solidFill>
                  <a:schemeClr val="dk1"/>
                </a:solidFill>
              </a:rPr>
              <a:t>Este </a:t>
            </a:r>
            <a:r>
              <a:rPr lang="en-US" sz="1500" dirty="0" err="1">
                <a:solidFill>
                  <a:schemeClr val="dk1"/>
                </a:solidFill>
              </a:rPr>
              <a:t>mecanismo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permite</a:t>
            </a:r>
            <a:r>
              <a:rPr lang="en-US" sz="1500" dirty="0">
                <a:solidFill>
                  <a:schemeClr val="dk1"/>
                </a:solidFill>
              </a:rPr>
              <a:t> que el </a:t>
            </a:r>
            <a:r>
              <a:rPr lang="en-US" sz="1500" dirty="0" err="1">
                <a:solidFill>
                  <a:schemeClr val="dk1"/>
                </a:solidFill>
              </a:rPr>
              <a:t>modelo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genere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texto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coherente</a:t>
            </a:r>
            <a:r>
              <a:rPr lang="en-US" sz="1500" b="1" dirty="0">
                <a:solidFill>
                  <a:schemeClr val="dk1"/>
                </a:solidFill>
              </a:rPr>
              <a:t> y </a:t>
            </a:r>
            <a:r>
              <a:rPr lang="en-US" sz="1500" b="1" dirty="0" err="1">
                <a:solidFill>
                  <a:schemeClr val="dk1"/>
                </a:solidFill>
              </a:rPr>
              <a:t>convincente</a:t>
            </a:r>
            <a:r>
              <a:rPr lang="en-US" sz="1500" dirty="0">
                <a:solidFill>
                  <a:schemeClr val="dk1"/>
                </a:solidFill>
              </a:rPr>
              <a:t>, </a:t>
            </a:r>
            <a:r>
              <a:rPr lang="en-US" sz="1500" dirty="0" err="1">
                <a:solidFill>
                  <a:schemeClr val="dk1"/>
                </a:solidFill>
              </a:rPr>
              <a:t>entendiendo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relaciones</a:t>
            </a:r>
            <a:r>
              <a:rPr lang="en-US" sz="1500" dirty="0">
                <a:solidFill>
                  <a:schemeClr val="dk1"/>
                </a:solidFill>
              </a:rPr>
              <a:t> entre palabras a largo </a:t>
            </a:r>
            <a:r>
              <a:rPr lang="en-US" sz="1500" dirty="0" err="1">
                <a:solidFill>
                  <a:schemeClr val="dk1"/>
                </a:solidFill>
              </a:rPr>
              <a:t>plazo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br>
              <a:rPr lang="en-US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dirty="0" err="1">
                <a:solidFill>
                  <a:schemeClr val="dk1"/>
                </a:solidFill>
              </a:rPr>
              <a:t>Es</a:t>
            </a:r>
            <a:r>
              <a:rPr lang="en-US" sz="1500" dirty="0">
                <a:solidFill>
                  <a:schemeClr val="dk1"/>
                </a:solidFill>
              </a:rPr>
              <a:t> </a:t>
            </a:r>
            <a:r>
              <a:rPr lang="en-US" sz="1500" dirty="0" err="1">
                <a:solidFill>
                  <a:schemeClr val="dk1"/>
                </a:solidFill>
              </a:rPr>
              <a:t>como</a:t>
            </a:r>
            <a:r>
              <a:rPr lang="en-US" sz="1500" dirty="0">
                <a:solidFill>
                  <a:schemeClr val="dk1"/>
                </a:solidFill>
              </a:rPr>
              <a:t> un </a:t>
            </a:r>
            <a:r>
              <a:rPr lang="en-US" sz="1500" b="1" dirty="0" err="1">
                <a:solidFill>
                  <a:schemeClr val="dk1"/>
                </a:solidFill>
              </a:rPr>
              <a:t>autocompletado</a:t>
            </a:r>
            <a:r>
              <a:rPr lang="en-US" sz="1500" b="1" dirty="0">
                <a:solidFill>
                  <a:schemeClr val="dk1"/>
                </a:solidFill>
              </a:rPr>
              <a:t>… </a:t>
            </a:r>
            <a:r>
              <a:rPr lang="en-US" sz="1500" b="1" dirty="0" err="1">
                <a:solidFill>
                  <a:schemeClr val="dk1"/>
                </a:solidFill>
              </a:rPr>
              <a:t>pero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en</a:t>
            </a:r>
            <a:r>
              <a:rPr lang="en-US" sz="1500" b="1" dirty="0">
                <a:solidFill>
                  <a:schemeClr val="dk1"/>
                </a:solidFill>
              </a:rPr>
              <a:t> </a:t>
            </a:r>
            <a:r>
              <a:rPr lang="en-US" sz="1500" b="1" dirty="0" err="1">
                <a:solidFill>
                  <a:schemeClr val="dk1"/>
                </a:solidFill>
              </a:rPr>
              <a:t>esteroides</a:t>
            </a:r>
            <a:r>
              <a:rPr lang="en-US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g37c5caea859_0_249"/>
          <p:cNvSpPr txBox="1"/>
          <p:nvPr/>
        </p:nvSpPr>
        <p:spPr>
          <a:xfrm>
            <a:off x="308225" y="6183750"/>
            <a:ext cx="58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https://poloclub.github.io/transformer-explainer/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g37c5caea859_0_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3175" y="1844725"/>
            <a:ext cx="2709225" cy="38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7c5caea859_0_249"/>
          <p:cNvSpPr/>
          <p:nvPr/>
        </p:nvSpPr>
        <p:spPr>
          <a:xfrm>
            <a:off x="8780344" y="217575"/>
            <a:ext cx="3000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7c5caea859_0_249"/>
          <p:cNvSpPr txBox="1"/>
          <p:nvPr/>
        </p:nvSpPr>
        <p:spPr>
          <a:xfrm>
            <a:off x="457950" y="1182075"/>
            <a:ext cx="76407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3. Arquitectura clave para la generación de lenguaje: Transformers</a:t>
            </a:r>
            <a:endParaRPr sz="1800" b="1"/>
          </a:p>
        </p:txBody>
      </p:sp>
      <p:pic>
        <p:nvPicPr>
          <p:cNvPr id="97" name="Google Shape;97;g37c5caea859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925" y="2080825"/>
            <a:ext cx="3899099" cy="32685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7c5caea859_0_249"/>
          <p:cNvSpPr txBox="1"/>
          <p:nvPr/>
        </p:nvSpPr>
        <p:spPr>
          <a:xfrm>
            <a:off x="4841625" y="4093300"/>
            <a:ext cx="3028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V</a:t>
            </a:r>
            <a:r>
              <a:rPr lang="en-US" sz="800" smtClean="0"/>
              <a:t>ectores</a:t>
            </a:r>
            <a:r>
              <a:rPr lang="en-US" sz="800" dirty="0" smtClean="0"/>
              <a:t> </a:t>
            </a:r>
            <a:r>
              <a:rPr lang="en-US" sz="800" dirty="0" err="1"/>
              <a:t>numéricos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 err="1"/>
              <a:t>Embeddings</a:t>
            </a:r>
            <a:endParaRPr sz="800" dirty="0"/>
          </a:p>
        </p:txBody>
      </p:sp>
      <p:sp>
        <p:nvSpPr>
          <p:cNvPr id="99" name="Google Shape;99;g37c5caea859_0_249"/>
          <p:cNvSpPr txBox="1"/>
          <p:nvPr/>
        </p:nvSpPr>
        <p:spPr>
          <a:xfrm>
            <a:off x="4841625" y="2919450"/>
            <a:ext cx="3028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Lee y </a:t>
            </a:r>
            <a:r>
              <a:rPr lang="en-US" sz="800" dirty="0" err="1"/>
              <a:t>comprende</a:t>
            </a:r>
            <a:r>
              <a:rPr lang="en-US" sz="800" dirty="0"/>
              <a:t> 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la </a:t>
            </a:r>
            <a:r>
              <a:rPr lang="en-US" sz="800" dirty="0" err="1"/>
              <a:t>frase</a:t>
            </a:r>
            <a:r>
              <a:rPr lang="en-US" sz="800" dirty="0"/>
              <a:t> de entrada</a:t>
            </a:r>
            <a:endParaRPr sz="800" dirty="0"/>
          </a:p>
        </p:txBody>
      </p:sp>
      <p:sp>
        <p:nvSpPr>
          <p:cNvPr id="100" name="Google Shape;100;g37c5caea859_0_249"/>
          <p:cNvSpPr txBox="1"/>
          <p:nvPr/>
        </p:nvSpPr>
        <p:spPr>
          <a:xfrm>
            <a:off x="7680575" y="3171875"/>
            <a:ext cx="20595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Recibe la traducción correcta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que debe de aprender a generar</a:t>
            </a:r>
            <a:endParaRPr sz="800"/>
          </a:p>
        </p:txBody>
      </p:sp>
      <p:sp>
        <p:nvSpPr>
          <p:cNvPr id="101" name="Google Shape;101;g37c5caea859_0_249"/>
          <p:cNvSpPr txBox="1"/>
          <p:nvPr/>
        </p:nvSpPr>
        <p:spPr>
          <a:xfrm>
            <a:off x="8147525" y="2285975"/>
            <a:ext cx="20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El resultado final es la secuencia de palabras generadas por el Decodificador, que constituyen la traducción. 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622080" y="0"/>
            <a:ext cx="10945440" cy="5992560"/>
          </a:xfrm>
          <a:prstGeom prst="rect">
            <a:avLst/>
          </a:prstGeom>
          <a:solidFill>
            <a:schemeClr val="lt2">
              <a:alpha val="88235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800" y="1246320"/>
            <a:ext cx="4139640" cy="1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 descr="Texto&#10;&#10;Descripción generada automáticamente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50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 descr="Icono&#10;&#10;Descripción generada automáticamente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7396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 descr="Icono&#10;&#10;Descripción generada automáticamente con confianza media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62480" y="525636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 descr="Dibujo en blanco y negro&#10;&#10;Descripción generada automáticamente con confianza media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1360" y="5265720"/>
            <a:ext cx="353160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840" y="14040"/>
            <a:ext cx="12172320" cy="6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Personalizados 15">
      <a:dk1>
        <a:srgbClr val="000000"/>
      </a:dk1>
      <a:lt1>
        <a:srgbClr val="FFFFFF"/>
      </a:lt1>
      <a:dk2>
        <a:srgbClr val="EF3340"/>
      </a:dk2>
      <a:lt2>
        <a:srgbClr val="E7E6E6"/>
      </a:lt2>
      <a:accent1>
        <a:srgbClr val="E8959C"/>
      </a:accent1>
      <a:accent2>
        <a:srgbClr val="641C22"/>
      </a:accent2>
      <a:accent3>
        <a:srgbClr val="7F7F7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353</Words>
  <Application>Microsoft Office PowerPoint</Application>
  <PresentationFormat>Panorámica</PresentationFormat>
  <Paragraphs>50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Twentieth Century</vt:lpstr>
      <vt:lpstr>Calibri</vt:lpstr>
      <vt:lpstr>Poppins ExtraBold</vt:lpstr>
      <vt:lpstr>Arial</vt:lpstr>
      <vt:lpstr>Times New Roman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X415</dc:creator>
  <cp:lastModifiedBy>X415</cp:lastModifiedBy>
  <cp:revision>5</cp:revision>
  <dcterms:modified xsi:type="dcterms:W3CDTF">2025-10-01T15:27:41Z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Panorámica</vt:lpwstr>
  </property>
  <property fmtid="{D5CDD505-2E9C-101B-9397-08002B2CF9AE}" pid="4" name="Slides">
    <vt:i4>30</vt:i4>
  </property>
</Properties>
</file>